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67"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104" y="-7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0"/>
            <a:ext cx="752475"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1"/>
          <p:cNvSpPr>
            <a:spLocks noGrp="1"/>
          </p:cNvSpPr>
          <p:nvPr>
            <p:ph type="ctrTitle"/>
          </p:nvPr>
        </p:nvSpPr>
        <p:spPr>
          <a:xfrm>
            <a:off x="1216152" y="1267485"/>
            <a:ext cx="7235981" cy="5133316"/>
          </a:xfrm>
        </p:spPr>
        <p:txBody>
          <a:bodyPr/>
          <a:lstStyle>
            <a:lvl1pPr>
              <a:defRPr sz="11500"/>
            </a:lvl1pPr>
          </a:lstStyle>
          <a:p>
            <a:r>
              <a:rPr lang="ru-RU" smtClean="0"/>
              <a:t>Образец заголовка</a:t>
            </a:r>
            <a:endParaRPr lang="en-US" dirty="0"/>
          </a:p>
        </p:txBody>
      </p:sp>
      <p:sp>
        <p:nvSpPr>
          <p:cNvPr id="3" name="Subtitle 2"/>
          <p:cNvSpPr>
            <a:spLocks noGrp="1"/>
          </p:cNvSpPr>
          <p:nvPr>
            <p:ph type="subTitle" idx="1"/>
          </p:nvPr>
        </p:nvSpPr>
        <p:spPr>
          <a:xfrm>
            <a:off x="1216151" y="201702"/>
            <a:ext cx="6189583" cy="949569"/>
          </a:xfrm>
        </p:spPr>
        <p:txBody>
          <a:bodyPr>
            <a:normAutofit/>
          </a:bodyPr>
          <a:lstStyle>
            <a:lvl1pPr marL="0" indent="0" algn="r">
              <a:buNone/>
              <a:defRPr sz="2400">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8150469" y="236415"/>
            <a:ext cx="785301" cy="365125"/>
          </a:xfrm>
        </p:spPr>
        <p:txBody>
          <a:bodyPr/>
          <a:lstStyle>
            <a:lvl1pPr>
              <a:defRPr sz="1400"/>
            </a:lvl1pPr>
          </a:lstStyle>
          <a:p>
            <a:fld id="{725C68B6-61C2-468F-89AB-4B9F7531AA68}" type="slidenum">
              <a:rPr lang="ru-RU" smtClean="0"/>
              <a:pPr/>
              <a:t>‹#›</a:t>
            </a:fld>
            <a:endParaRPr lang="ru-RU"/>
          </a:p>
        </p:txBody>
      </p:sp>
      <p:grpSp>
        <p:nvGrpSpPr>
          <p:cNvPr id="7" name="Group 6"/>
          <p:cNvGrpSpPr/>
          <p:nvPr/>
        </p:nvGrpSpPr>
        <p:grpSpPr>
          <a:xfrm>
            <a:off x="7467600" y="209550"/>
            <a:ext cx="657226" cy="431800"/>
            <a:chOff x="7467600" y="209550"/>
            <a:chExt cx="657226" cy="431800"/>
          </a:xfrm>
          <a:solidFill>
            <a:schemeClr val="tx2">
              <a:lumMod val="60000"/>
              <a:lumOff val="40000"/>
            </a:schemeClr>
          </a:solidFill>
        </p:grpSpPr>
        <p:sp>
          <p:nvSpPr>
            <p:cNvPr id="8" name="Freeform 5"/>
            <p:cNvSpPr>
              <a:spLocks/>
            </p:cNvSpPr>
            <p:nvPr/>
          </p:nvSpPr>
          <p:spPr bwMode="auto">
            <a:xfrm>
              <a:off x="7467600"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5"/>
            <p:cNvSpPr>
              <a:spLocks/>
            </p:cNvSpPr>
            <p:nvPr/>
          </p:nvSpPr>
          <p:spPr bwMode="auto">
            <a:xfrm>
              <a:off x="7677151"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5"/>
            <p:cNvSpPr>
              <a:spLocks/>
            </p:cNvSpPr>
            <p:nvPr/>
          </p:nvSpPr>
          <p:spPr bwMode="auto">
            <a:xfrm>
              <a:off x="7881939" y="20955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1"/>
                                        </p:tgtEl>
                                      </p:cBhvr>
                                    </p:animEffect>
                                    <p:set>
                                      <p:cBhvr>
                                        <p:cTn id="7" dur="1" fill="hold">
                                          <p:stCondLst>
                                            <p:cond delay="1999"/>
                                          </p:stCondLst>
                                        </p:cTn>
                                        <p:tgtEl>
                                          <p:spTgt spid="11"/>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ru-RU" smtClean="0"/>
              <a:t>Образец заголовка</a:t>
            </a:r>
            <a:endParaRPr lang="en-US" dirty="0"/>
          </a:p>
        </p:txBody>
      </p:sp>
      <p:sp>
        <p:nvSpPr>
          <p:cNvPr id="3" name="Content Placeholder 2"/>
          <p:cNvSpPr>
            <a:spLocks noGrp="1"/>
          </p:cNvSpPr>
          <p:nvPr>
            <p:ph idx="1"/>
          </p:nvPr>
        </p:nvSpPr>
        <p:spPr>
          <a:xfrm>
            <a:off x="1219200" y="838200"/>
            <a:ext cx="7467600" cy="4419600"/>
          </a:xfrm>
        </p:spPr>
        <p:txBody>
          <a:bodyPr>
            <a:normAutofit/>
          </a:bodyPr>
          <a:lstStyle>
            <a:lvl1pPr>
              <a:defRPr sz="2800"/>
            </a:lvl1pPr>
            <a:lvl2pPr>
              <a:defRPr sz="1800">
                <a:solidFill>
                  <a:schemeClr val="tx1"/>
                </a:solidFill>
              </a:defRPr>
            </a:lvl2pPr>
            <a:lvl3pPr>
              <a:defRPr sz="1800">
                <a:solidFill>
                  <a:schemeClr val="tx1"/>
                </a:solidFill>
              </a:defRPr>
            </a:lvl3pPr>
            <a:lvl4pPr>
              <a:defRPr sz="1800">
                <a:solidFill>
                  <a:schemeClr val="tx1"/>
                </a:solidFill>
              </a:defRPr>
            </a:lvl4pPr>
            <a:lvl5pPr>
              <a:defRPr sz="1800">
                <a:solidFill>
                  <a:schemeClr val="tx1"/>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10" name="Slide Number Placeholder 9"/>
          <p:cNvSpPr>
            <a:spLocks noGrp="1"/>
          </p:cNvSpPr>
          <p:nvPr>
            <p:ph type="sldNum" sz="quarter" idx="11"/>
          </p:nvPr>
        </p:nvSpPr>
        <p:spPr/>
        <p:txBody>
          <a:bodyPr/>
          <a:lstStyle/>
          <a:p>
            <a:fld id="{725C68B6-61C2-468F-89AB-4B9F7531AA68}" type="slidenum">
              <a:rPr lang="ru-RU" smtClean="0"/>
              <a:pPr/>
              <a:t>‹#›</a:t>
            </a:fld>
            <a:endParaRPr lang="ru-RU"/>
          </a:p>
        </p:txBody>
      </p:sp>
      <p:sp>
        <p:nvSpPr>
          <p:cNvPr id="12" name="Footer Placeholder 11"/>
          <p:cNvSpPr>
            <a:spLocks noGrp="1"/>
          </p:cNvSpPr>
          <p:nvPr>
            <p:ph type="ftr" sz="quarter" idx="12"/>
          </p:nvPr>
        </p:nvSpPr>
        <p:spPr/>
        <p:txBody>
          <a:bodyPr/>
          <a:lstStyle/>
          <a:p>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19199" y="4484080"/>
            <a:ext cx="7239001" cy="762000"/>
          </a:xfrm>
        </p:spPr>
        <p:txBody>
          <a:bodyPr bIns="0"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3" name="Title 1"/>
          <p:cNvSpPr>
            <a:spLocks noGrp="1"/>
          </p:cNvSpPr>
          <p:nvPr>
            <p:ph type="title"/>
          </p:nvPr>
        </p:nvSpPr>
        <p:spPr>
          <a:xfrm>
            <a:off x="1219200" y="5257800"/>
            <a:ext cx="7239000" cy="1143000"/>
          </a:xfrm>
        </p:spPr>
        <p:txBody>
          <a:bodyPr>
            <a:noAutofit/>
          </a:bodyPr>
          <a:lstStyle>
            <a:lvl1pPr algn="l">
              <a:defRPr sz="7200" baseline="0">
                <a:ln w="12700">
                  <a:solidFill>
                    <a:schemeClr val="tx2"/>
                  </a:solidFill>
                </a:ln>
              </a:defRPr>
            </a:lvl1pPr>
          </a:lstStyle>
          <a:p>
            <a:r>
              <a:rPr lang="ru-RU" smtClean="0"/>
              <a:t>Образец заголовка</a:t>
            </a:r>
            <a:endParaRPr lang="en-US" dirty="0"/>
          </a:p>
        </p:txBody>
      </p:sp>
      <p:sp>
        <p:nvSpPr>
          <p:cNvPr id="19" name="Date Placeholder 18"/>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20" name="Slide Number Placeholder 19"/>
          <p:cNvSpPr>
            <a:spLocks noGrp="1"/>
          </p:cNvSpPr>
          <p:nvPr>
            <p:ph type="sldNum" sz="quarter" idx="11"/>
          </p:nvPr>
        </p:nvSpPr>
        <p:spPr/>
        <p:txBody>
          <a:bodyPr/>
          <a:lstStyle/>
          <a:p>
            <a:fld id="{725C68B6-61C2-468F-89AB-4B9F7531AA68}" type="slidenum">
              <a:rPr lang="ru-RU" smtClean="0"/>
              <a:pPr/>
              <a:t>‹#›</a:t>
            </a:fld>
            <a:endParaRPr lang="ru-RU"/>
          </a:p>
        </p:txBody>
      </p:sp>
      <p:sp>
        <p:nvSpPr>
          <p:cNvPr id="21" name="Footer Placeholder 20"/>
          <p:cNvSpPr>
            <a:spLocks noGrp="1"/>
          </p:cNvSpPr>
          <p:nvPr>
            <p:ph type="ftr" sz="quarter" idx="12"/>
          </p:nvPr>
        </p:nvSpPr>
        <p:spPr/>
        <p:txBody>
          <a:bodyPr/>
          <a:lstStyle/>
          <a:p>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9" name="Content Placeholder 8"/>
          <p:cNvSpPr>
            <a:spLocks noGrp="1"/>
          </p:cNvSpPr>
          <p:nvPr>
            <p:ph sz="quarter" idx="13"/>
          </p:nvPr>
        </p:nvSpPr>
        <p:spPr>
          <a:xfrm>
            <a:off x="1216152" y="841248"/>
            <a:ext cx="3730752" cy="43891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5102352" y="841248"/>
            <a:ext cx="3730752" cy="43891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219200" y="841248"/>
            <a:ext cx="3733800"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5105400" y="841248"/>
            <a:ext cx="3735267" cy="533400"/>
          </a:xfrm>
        </p:spPr>
        <p:txBody>
          <a:bodyPr anchor="t">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
        <p:nvSpPr>
          <p:cNvPr id="11" name="Content Placeholder 10"/>
          <p:cNvSpPr>
            <a:spLocks noGrp="1"/>
          </p:cNvSpPr>
          <p:nvPr>
            <p:ph sz="quarter" idx="13"/>
          </p:nvPr>
        </p:nvSpPr>
        <p:spPr>
          <a:xfrm>
            <a:off x="1216152" y="1380744"/>
            <a:ext cx="3730752" cy="38404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Content Placeholder 12"/>
          <p:cNvSpPr>
            <a:spLocks noGrp="1"/>
          </p:cNvSpPr>
          <p:nvPr>
            <p:ph sz="quarter" idx="14"/>
          </p:nvPr>
        </p:nvSpPr>
        <p:spPr>
          <a:xfrm>
            <a:off x="5102352" y="1380743"/>
            <a:ext cx="3730752" cy="38404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6" name="Slide Number Placeholder 5"/>
          <p:cNvSpPr>
            <a:spLocks noGrp="1"/>
          </p:cNvSpPr>
          <p:nvPr>
            <p:ph type="sldNum" sz="quarter" idx="11"/>
          </p:nvPr>
        </p:nvSpPr>
        <p:spPr/>
        <p:txBody>
          <a:bodyPr/>
          <a:lstStyle/>
          <a:p>
            <a:fld id="{725C68B6-61C2-468F-89AB-4B9F7531AA68}" type="slidenum">
              <a:rPr lang="ru-RU" smtClean="0"/>
              <a:pPr/>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715000" y="395287"/>
            <a:ext cx="3008313" cy="1162050"/>
          </a:xfrm>
        </p:spPr>
        <p:txBody>
          <a:bodyPr anchor="b"/>
          <a:lstStyle>
            <a:lvl1pPr algn="l">
              <a:defRPr sz="2000" b="1">
                <a:ln>
                  <a:noFill/>
                </a:ln>
                <a:solidFill>
                  <a:srgbClr val="FF7605"/>
                </a:solidFill>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5715000" y="1557337"/>
            <a:ext cx="3008313" cy="4386263"/>
          </a:xfrm>
        </p:spPr>
        <p:txBody>
          <a:bodyPr/>
          <a:lstStyle>
            <a:lvl1pPr marL="0" indent="0">
              <a:buNone/>
              <a:defRPr sz="1400">
                <a:solidFill>
                  <a:schemeClr val="tx1">
                    <a:lumMod val="50000"/>
                    <a:lumOff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Content Placeholder 13"/>
          <p:cNvSpPr>
            <a:spLocks noGrp="1"/>
          </p:cNvSpPr>
          <p:nvPr>
            <p:ph sz="quarter" idx="13"/>
          </p:nvPr>
        </p:nvSpPr>
        <p:spPr>
          <a:xfrm>
            <a:off x="914400" y="381000"/>
            <a:ext cx="4800600" cy="59436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9" name="Date Placeholder 8"/>
          <p:cNvSpPr>
            <a:spLocks noGrp="1"/>
          </p:cNvSpPr>
          <p:nvPr>
            <p:ph type="dt" sz="half" idx="14"/>
          </p:nvPr>
        </p:nvSpPr>
        <p:spPr/>
        <p:txBody>
          <a:bodyPr/>
          <a:lstStyle/>
          <a:p>
            <a:fld id="{5B106E36-FD25-4E2D-B0AA-010F637433A0}" type="datetimeFigureOut">
              <a:rPr lang="ru-RU" smtClean="0"/>
              <a:pPr/>
              <a:t>11.11.2014</a:t>
            </a:fld>
            <a:endParaRPr lang="ru-RU"/>
          </a:p>
        </p:txBody>
      </p:sp>
      <p:sp>
        <p:nvSpPr>
          <p:cNvPr id="10" name="Slide Number Placeholder 9"/>
          <p:cNvSpPr>
            <a:spLocks noGrp="1"/>
          </p:cNvSpPr>
          <p:nvPr>
            <p:ph type="sldNum" sz="quarter" idx="15"/>
          </p:nvPr>
        </p:nvSpPr>
        <p:spPr/>
        <p:txBody>
          <a:bodyPr/>
          <a:lstStyle/>
          <a:p>
            <a:fld id="{725C68B6-61C2-468F-89AB-4B9F7531AA68}" type="slidenum">
              <a:rPr lang="ru-RU" smtClean="0"/>
              <a:pPr/>
              <a:t>‹#›</a:t>
            </a:fld>
            <a:endParaRPr lang="ru-RU"/>
          </a:p>
        </p:txBody>
      </p:sp>
      <p:sp>
        <p:nvSpPr>
          <p:cNvPr id="13" name="Footer Placeholder 12"/>
          <p:cNvSpPr>
            <a:spLocks noGrp="1"/>
          </p:cNvSpPr>
          <p:nvPr>
            <p:ph type="ftr" sz="quarter" idx="16"/>
          </p:nvPr>
        </p:nvSpPr>
        <p:spPr/>
        <p:txBody>
          <a:bodyPr/>
          <a:lstStyle/>
          <a:p>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219200" y="4624754"/>
            <a:ext cx="5486400" cy="404446"/>
          </a:xfrm>
        </p:spPr>
        <p:txBody>
          <a:bodyPr bIns="0" anchor="b"/>
          <a:lstStyle>
            <a:lvl1pPr algn="l">
              <a:defRPr sz="2000" b="1">
                <a:ln w="12700">
                  <a:noFill/>
                </a:ln>
                <a:solidFill>
                  <a:schemeClr val="tx1"/>
                </a:solidFill>
                <a:effectLst/>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1323975" y="381000"/>
            <a:ext cx="5867400" cy="40814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1219200" y="5029200"/>
            <a:ext cx="4038600" cy="1371600"/>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11.11.2014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228600" cy="6858000"/>
          </a:xfrm>
          <a:prstGeom prst="rect">
            <a:avLst/>
          </a:prstGeom>
          <a:gradFill>
            <a:gsLst>
              <a:gs pos="0">
                <a:schemeClr val="accent1"/>
              </a:gs>
              <a:gs pos="52000">
                <a:schemeClr val="accent6">
                  <a:lumMod val="75000"/>
                </a:schemeClr>
              </a:gs>
              <a:gs pos="100000">
                <a:schemeClr val="accent6">
                  <a:lumMod val="50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13" name="Rectangle 12"/>
          <p:cNvSpPr/>
          <p:nvPr/>
        </p:nvSpPr>
        <p:spPr>
          <a:xfrm>
            <a:off x="0" y="0"/>
            <a:ext cx="228600" cy="6858000"/>
          </a:xfrm>
          <a:prstGeom prst="rect">
            <a:avLst/>
          </a:prstGeom>
          <a:gradFill>
            <a:gsLst>
              <a:gs pos="0">
                <a:schemeClr val="accent1">
                  <a:lumMod val="60000"/>
                  <a:lumOff val="40000"/>
                </a:schemeClr>
              </a:gs>
              <a:gs pos="50000">
                <a:schemeClr val="accent1"/>
              </a:gs>
              <a:gs pos="100000">
                <a:schemeClr val="accent6">
                  <a:lumMod val="75000"/>
                </a:schemeClr>
              </a:gs>
            </a:gsLst>
            <a:lin ang="5400000" scaled="0"/>
          </a:gradFill>
          <a:ln>
            <a:noFill/>
          </a:ln>
          <a:effectLst>
            <a:innerShdw blurRad="190500" dist="254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innerShdw blurRad="63500" dist="50800" dir="18900000">
                  <a:prstClr val="black">
                    <a:alpha val="50000"/>
                  </a:prstClr>
                </a:innerShdw>
              </a:effectLst>
            </a:endParaRPr>
          </a:p>
        </p:txBody>
      </p:sp>
      <p:sp>
        <p:nvSpPr>
          <p:cNvPr id="2" name="Title Placeholder 1"/>
          <p:cNvSpPr>
            <a:spLocks noGrp="1"/>
          </p:cNvSpPr>
          <p:nvPr>
            <p:ph type="title"/>
          </p:nvPr>
        </p:nvSpPr>
        <p:spPr>
          <a:xfrm>
            <a:off x="1219200" y="5257800"/>
            <a:ext cx="7239000" cy="1143000"/>
          </a:xfrm>
          <a:prstGeom prst="rect">
            <a:avLst/>
          </a:prstGeom>
        </p:spPr>
        <p:txBody>
          <a:bodyPr vert="horz" lIns="91440" tIns="45720" rIns="91440" bIns="45720" rtlCol="0" anchor="b">
            <a:noAutofit/>
          </a:bodyPr>
          <a:lstStyle/>
          <a:p>
            <a:endParaRPr lang="en-US" dirty="0"/>
          </a:p>
        </p:txBody>
      </p:sp>
      <p:sp>
        <p:nvSpPr>
          <p:cNvPr id="3" name="Text Placeholder 2"/>
          <p:cNvSpPr>
            <a:spLocks noGrp="1"/>
          </p:cNvSpPr>
          <p:nvPr>
            <p:ph type="body" idx="1"/>
          </p:nvPr>
        </p:nvSpPr>
        <p:spPr>
          <a:xfrm>
            <a:off x="1219200" y="838200"/>
            <a:ext cx="7467600" cy="4419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Footer Placeholder 4"/>
          <p:cNvSpPr>
            <a:spLocks noGrp="1"/>
          </p:cNvSpPr>
          <p:nvPr>
            <p:ph type="ftr" sz="quarter" idx="3"/>
          </p:nvPr>
        </p:nvSpPr>
        <p:spPr>
          <a:xfrm>
            <a:off x="1259680" y="6553200"/>
            <a:ext cx="7162800" cy="228600"/>
          </a:xfrm>
          <a:prstGeom prst="rect">
            <a:avLst/>
          </a:prstGeom>
        </p:spPr>
        <p:txBody>
          <a:bodyPr vert="horz" lIns="91440" tIns="45720" rIns="91440" bIns="45720" rtlCol="0" anchor="ctr"/>
          <a:lstStyle>
            <a:lvl1pPr algn="l">
              <a:defRPr sz="1200">
                <a:solidFill>
                  <a:schemeClr val="tx1">
                    <a:lumMod val="60000"/>
                    <a:lumOff val="40000"/>
                  </a:schemeClr>
                </a:solidFill>
              </a:defRPr>
            </a:lvl1pPr>
          </a:lstStyle>
          <a:p>
            <a:endParaRPr lang="ru-RU"/>
          </a:p>
        </p:txBody>
      </p:sp>
      <p:sp>
        <p:nvSpPr>
          <p:cNvPr id="6" name="Slide Number Placeholder 5"/>
          <p:cNvSpPr>
            <a:spLocks noGrp="1"/>
          </p:cNvSpPr>
          <p:nvPr>
            <p:ph type="sldNum" sz="quarter" idx="4"/>
          </p:nvPr>
        </p:nvSpPr>
        <p:spPr>
          <a:xfrm>
            <a:off x="8686800" y="5740400"/>
            <a:ext cx="381000" cy="365125"/>
          </a:xfrm>
          <a:prstGeom prst="rect">
            <a:avLst/>
          </a:prstGeom>
        </p:spPr>
        <p:txBody>
          <a:bodyPr vert="horz" lIns="91440" tIns="45720" rIns="91440" bIns="45720" rtlCol="0" anchor="ctr"/>
          <a:lstStyle>
            <a:lvl1pPr algn="l">
              <a:defRPr sz="1200" b="0">
                <a:solidFill>
                  <a:schemeClr val="tx2">
                    <a:lumMod val="60000"/>
                    <a:lumOff val="40000"/>
                  </a:schemeClr>
                </a:solidFill>
              </a:defRPr>
            </a:lvl1pPr>
          </a:lstStyle>
          <a:p>
            <a:fld id="{725C68B6-61C2-468F-89AB-4B9F7531AA68}" type="slidenum">
              <a:rPr lang="ru-RU" smtClean="0"/>
              <a:pPr/>
              <a:t>‹#›</a:t>
            </a:fld>
            <a:endParaRPr lang="ru-RU"/>
          </a:p>
        </p:txBody>
      </p:sp>
      <p:sp>
        <p:nvSpPr>
          <p:cNvPr id="16" name="Freeform 5"/>
          <p:cNvSpPr>
            <a:spLocks/>
          </p:cNvSpPr>
          <p:nvPr/>
        </p:nvSpPr>
        <p:spPr bwMode="auto">
          <a:xfrm>
            <a:off x="8453438" y="5715000"/>
            <a:ext cx="242887" cy="431800"/>
          </a:xfrm>
          <a:custGeom>
            <a:avLst/>
            <a:gdLst/>
            <a:ahLst/>
            <a:cxnLst>
              <a:cxn ang="0">
                <a:pos x="62" y="0"/>
              </a:cxn>
              <a:cxn ang="0">
                <a:pos x="0" y="0"/>
              </a:cxn>
              <a:cxn ang="0">
                <a:pos x="89" y="136"/>
              </a:cxn>
              <a:cxn ang="0">
                <a:pos x="89" y="136"/>
              </a:cxn>
              <a:cxn ang="0">
                <a:pos x="0" y="272"/>
              </a:cxn>
              <a:cxn ang="0">
                <a:pos x="62" y="272"/>
              </a:cxn>
              <a:cxn ang="0">
                <a:pos x="153" y="136"/>
              </a:cxn>
              <a:cxn ang="0">
                <a:pos x="62" y="0"/>
              </a:cxn>
            </a:cxnLst>
            <a:rect l="0" t="0" r="r" b="b"/>
            <a:pathLst>
              <a:path w="153" h="272">
                <a:moveTo>
                  <a:pt x="62" y="0"/>
                </a:moveTo>
                <a:lnTo>
                  <a:pt x="0" y="0"/>
                </a:lnTo>
                <a:lnTo>
                  <a:pt x="89" y="136"/>
                </a:lnTo>
                <a:lnTo>
                  <a:pt x="89" y="136"/>
                </a:lnTo>
                <a:lnTo>
                  <a:pt x="0" y="272"/>
                </a:lnTo>
                <a:lnTo>
                  <a:pt x="62" y="272"/>
                </a:lnTo>
                <a:lnTo>
                  <a:pt x="153" y="136"/>
                </a:lnTo>
                <a:lnTo>
                  <a:pt x="62" y="0"/>
                </a:lnTo>
                <a:close/>
              </a:path>
            </a:pathLst>
          </a:custGeom>
          <a:solidFill>
            <a:schemeClr val="tx2">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2"/>
          </p:nvPr>
        </p:nvSpPr>
        <p:spPr>
          <a:xfrm rot="16200000">
            <a:off x="-1198682" y="4821116"/>
            <a:ext cx="2625969" cy="228600"/>
          </a:xfrm>
          <a:prstGeom prst="rect">
            <a:avLst/>
          </a:prstGeom>
        </p:spPr>
        <p:txBody>
          <a:bodyPr vert="horz" lIns="91440" tIns="45720" rIns="91440" bIns="45720" rtlCol="0" anchor="ctr"/>
          <a:lstStyle>
            <a:lvl1pPr algn="l">
              <a:defRPr sz="1200">
                <a:solidFill>
                  <a:srgbClr val="FFFFFF"/>
                </a:solidFill>
              </a:defRPr>
            </a:lvl1pPr>
          </a:lstStyle>
          <a:p>
            <a:fld id="{5B106E36-FD25-4E2D-B0AA-010F637433A0}" type="datetimeFigureOut">
              <a:rPr lang="ru-RU" smtClean="0"/>
              <a:pPr/>
              <a:t>11.11.2014</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grpId="0" nodeType="withEffect">
                                  <p:stCondLst>
                                    <p:cond delay="500"/>
                                  </p:stCondLst>
                                  <p:childTnLst>
                                    <p:animEffect transition="out" filter="fade">
                                      <p:cBhvr>
                                        <p:cTn id="6" dur="2000"/>
                                        <p:tgtEl>
                                          <p:spTgt spid="13"/>
                                        </p:tgtEl>
                                      </p:cBhvr>
                                    </p:animEffect>
                                    <p:set>
                                      <p:cBhvr>
                                        <p:cTn id="7" dur="1" fill="hold">
                                          <p:stCondLst>
                                            <p:cond delay="1999"/>
                                          </p:stCondLst>
                                        </p:cTn>
                                        <p:tgtEl>
                                          <p:spTgt spid="13"/>
                                        </p:tgtEl>
                                        <p:attrNameLst>
                                          <p:attrName>style.visibility</p:attrName>
                                        </p:attrNameLst>
                                      </p:cBhvr>
                                      <p:to>
                                        <p:strVal val="hidden"/>
                                      </p:to>
                                    </p:set>
                                  </p:childTnLst>
                                </p:cTn>
                              </p:par>
                            </p:childTnLst>
                          </p:cTn>
                        </p:par>
                        <p:par>
                          <p:cTn id="8" fill="hold">
                            <p:stCondLst>
                              <p:cond delay="2500"/>
                            </p:stCondLst>
                            <p:childTnLst>
                              <p:par>
                                <p:cTn id="9" presetID="10" presetClass="entr" presetSubtype="0"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txStyles>
    <p:titleStyle>
      <a:lvl1pPr algn="l" defTabSz="914400" rtl="0" eaLnBrk="1" latinLnBrk="0" hangingPunct="1">
        <a:spcBef>
          <a:spcPct val="0"/>
        </a:spcBef>
        <a:buNone/>
        <a:defRPr sz="7200" b="1" kern="1200">
          <a:ln w="12700">
            <a:solidFill>
              <a:schemeClr val="tx2"/>
            </a:solidFill>
          </a:ln>
          <a:solidFill>
            <a:schemeClr val="bg1"/>
          </a:solidFill>
          <a:effectLst>
            <a:outerShdw blurRad="50800" dist="38100" dir="8100000" algn="tr"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2"/>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Clr>
          <a:schemeClr val="tx1"/>
        </a:buClr>
        <a:buFont typeface="Calibri" pitchFamily="34" charset="0"/>
        <a:buChar char="&gt;"/>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Calibri"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Clr>
          <a:schemeClr val="tx1"/>
        </a:buClr>
        <a:buFont typeface="Calibri"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3212976"/>
            <a:ext cx="7851648" cy="1828800"/>
          </a:xfrm>
        </p:spPr>
        <p:txBody>
          <a:bodyPr>
            <a:noAutofit/>
          </a:bodyPr>
          <a:lstStyle/>
          <a:p>
            <a:pPr algn="ctr"/>
            <a:r>
              <a:rPr lang="kk-KZ" sz="3600" dirty="0" smtClean="0">
                <a:solidFill>
                  <a:schemeClr val="accent3">
                    <a:lumMod val="20000"/>
                    <a:lumOff val="80000"/>
                  </a:schemeClr>
                </a:solidFill>
                <a:latin typeface="Times New Roman" pitchFamily="18" charset="0"/>
                <a:cs typeface="Times New Roman" pitchFamily="18" charset="0"/>
              </a:rPr>
              <a:t>Декомпозиция критерилерінің деңгейлері</a:t>
            </a:r>
            <a:r>
              <a:rPr lang="ru-RU" sz="3600" dirty="0" smtClean="0">
                <a:solidFill>
                  <a:schemeClr val="accent3">
                    <a:lumMod val="20000"/>
                    <a:lumOff val="80000"/>
                  </a:schemeClr>
                </a:solidFill>
                <a:latin typeface="Times New Roman" pitchFamily="18" charset="0"/>
                <a:cs typeface="Times New Roman" pitchFamily="18" charset="0"/>
              </a:rPr>
              <a:t/>
            </a:r>
            <a:br>
              <a:rPr lang="ru-RU" sz="3600" dirty="0" smtClean="0">
                <a:solidFill>
                  <a:schemeClr val="accent3">
                    <a:lumMod val="20000"/>
                    <a:lumOff val="80000"/>
                  </a:schemeClr>
                </a:solidFill>
                <a:latin typeface="Times New Roman" pitchFamily="18" charset="0"/>
                <a:cs typeface="Times New Roman" pitchFamily="18" charset="0"/>
              </a:rPr>
            </a:br>
            <a:r>
              <a:rPr lang="kk-KZ" sz="3600" dirty="0" smtClean="0">
                <a:solidFill>
                  <a:schemeClr val="accent3">
                    <a:lumMod val="20000"/>
                    <a:lumOff val="80000"/>
                  </a:schemeClr>
                </a:solidFill>
                <a:latin typeface="Times New Roman" pitchFamily="18" charset="0"/>
                <a:cs typeface="Times New Roman" pitchFamily="18" charset="0"/>
              </a:rPr>
              <a:t>Архитектуралық стильдер,</a:t>
            </a:r>
            <a:br>
              <a:rPr lang="kk-KZ" sz="3600" dirty="0" smtClean="0">
                <a:solidFill>
                  <a:schemeClr val="accent3">
                    <a:lumMod val="20000"/>
                    <a:lumOff val="80000"/>
                  </a:schemeClr>
                </a:solidFill>
                <a:latin typeface="Times New Roman" pitchFamily="18" charset="0"/>
                <a:cs typeface="Times New Roman" pitchFamily="18" charset="0"/>
              </a:rPr>
            </a:br>
            <a:r>
              <a:rPr lang="kk-KZ" sz="3600" dirty="0" smtClean="0">
                <a:solidFill>
                  <a:schemeClr val="accent3">
                    <a:lumMod val="20000"/>
                    <a:lumOff val="80000"/>
                  </a:schemeClr>
                </a:solidFill>
                <a:latin typeface="Times New Roman" pitchFamily="18" charset="0"/>
                <a:cs typeface="Times New Roman" pitchFamily="18" charset="0"/>
              </a:rPr>
              <a:t>жобалау</a:t>
            </a:r>
            <a:r>
              <a:rPr lang="ru-RU" sz="3600" dirty="0" smtClean="0">
                <a:solidFill>
                  <a:schemeClr val="accent3">
                    <a:lumMod val="20000"/>
                    <a:lumOff val="80000"/>
                  </a:schemeClr>
                </a:solidFill>
                <a:latin typeface="Times New Roman" pitchFamily="18" charset="0"/>
                <a:cs typeface="Times New Roman" pitchFamily="18" charset="0"/>
              </a:rPr>
              <a:t/>
            </a:r>
            <a:br>
              <a:rPr lang="ru-RU" sz="3600" dirty="0" smtClean="0">
                <a:solidFill>
                  <a:schemeClr val="accent3">
                    <a:lumMod val="20000"/>
                    <a:lumOff val="80000"/>
                  </a:schemeClr>
                </a:solidFill>
                <a:latin typeface="Times New Roman" pitchFamily="18" charset="0"/>
                <a:cs typeface="Times New Roman" pitchFamily="18" charset="0"/>
              </a:rPr>
            </a:br>
            <a:endParaRPr lang="ru-RU" sz="3600" dirty="0">
              <a:solidFill>
                <a:schemeClr val="accent3">
                  <a:lumMod val="20000"/>
                  <a:lumOff val="8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404664"/>
            <a:ext cx="8280920" cy="5328592"/>
          </a:xfrm>
        </p:spPr>
        <p:txBody>
          <a:bodyPr>
            <a:normAutofit lnSpcReduction="10000"/>
          </a:bodyPr>
          <a:lstStyle/>
          <a:p>
            <a:pPr marL="0" indent="0" algn="ctr">
              <a:buNone/>
            </a:pPr>
            <a:r>
              <a:rPr lang="kk-KZ" dirty="0" smtClean="0">
                <a:latin typeface="Times New Roman" pitchFamily="18" charset="0"/>
                <a:cs typeface="Times New Roman" pitchFamily="18" charset="0"/>
              </a:rPr>
              <a:t>Нақты уақыт жүйелері түсінігінде берілген уақыт аралығында жүйеге түскен жағдайларды өңдеуге кепілдік беретін жүйені түсіну қабылданған. Соның өзінде осы уақыт аралығында шектен тыс шығу ережеге сәйкес жүйенің сбой себебіне немесе фоталды қатесіне байланысты теңестіріледі. </a:t>
            </a:r>
            <a:endParaRPr lang="ru-RU" dirty="0" smtClean="0">
              <a:latin typeface="Times New Roman" pitchFamily="18" charset="0"/>
              <a:cs typeface="Times New Roman" pitchFamily="18" charset="0"/>
            </a:endParaRPr>
          </a:p>
          <a:p>
            <a:pPr marL="0" indent="0" algn="ctr">
              <a:buNone/>
            </a:pPr>
            <a:r>
              <a:rPr lang="kk-KZ" dirty="0" smtClean="0">
                <a:latin typeface="Times New Roman" pitchFamily="18" charset="0"/>
                <a:cs typeface="Times New Roman" pitchFamily="18" charset="0"/>
              </a:rPr>
              <a:t>Нақты уақыт жүйесі аппаратурадан, нақты уақыт операциялық жүйесінен және іргелі нақты уақыт жүйесінен тұратын аппаратты бағдарламалық комплекс болып табылады. Нақты уақыт операциялық жүйесі нақты уақыт жүйесінің базасының негізінде құрылатын  бағдарламалық құрал жабдықтарды ұсынады. </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11560" y="260648"/>
            <a:ext cx="7848872" cy="3170099"/>
          </a:xfrm>
          <a:prstGeom prst="rect">
            <a:avLst/>
          </a:prstGeom>
        </p:spPr>
        <p:txBody>
          <a:bodyPr wrap="square">
            <a:spAutoFit/>
          </a:bodyPr>
          <a:lstStyle/>
          <a:p>
            <a:pPr algn="ctr"/>
            <a:r>
              <a:rPr lang="kk-KZ" sz="2000" i="1" dirty="0"/>
              <a:t>Ішкі жүйелер архитектурасы </a:t>
            </a:r>
            <a:endParaRPr lang="ru-RU" sz="2000" dirty="0"/>
          </a:p>
          <a:p>
            <a:pPr algn="ctr"/>
            <a:r>
              <a:rPr lang="kk-KZ" sz="2000" dirty="0"/>
              <a:t>Ішкі жүйе жеке объектімен салыстырғанда ақпарат жасырындылығын жоғарғы деңгейде қамтамасыз етеді, және бір немесе бірнеше арнайы тапсырмалардың бірін шешетін толық бір жүйенің автономды бөлігінің тұйықталған жүйесі болып табылады. Ішкі жүйені кооперация диаграммасында және немесе диаграммалар класында бейнелейді. Ішкі жүйелер мен аралық жүйелердің арасында құрылымдық байланысты бейнелеу мақсатында диаграммалар пакеті ішкі жүйенің кооперация диаграммасын қолданады.</a:t>
            </a:r>
            <a:endParaRPr lang="ru-RU"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933056"/>
            <a:ext cx="4593148" cy="2302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0373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266" y="1484784"/>
            <a:ext cx="9144000" cy="3785652"/>
          </a:xfrm>
          <a:prstGeom prst="rect">
            <a:avLst/>
          </a:prstGeom>
        </p:spPr>
        <p:txBody>
          <a:bodyPr wrap="square">
            <a:spAutoFit/>
          </a:bodyPr>
          <a:lstStyle/>
          <a:p>
            <a:pPr algn="ctr"/>
            <a:r>
              <a:rPr lang="kk-KZ" sz="2000" dirty="0">
                <a:latin typeface="Times New Roman" pitchFamily="18" charset="0"/>
                <a:cs typeface="Times New Roman" pitchFamily="18" charset="0"/>
              </a:rPr>
              <a:t>Ішкі жүйелер мен модуль арасындағы айырмашылықтың мәні келесідей: ішкі жүйе  - бүтіннің бөлшекке логикалық бөлінуі, ал модуль - техникалық бөлінуі. Басқа сөзбен айтқанда, ішкі жүйе - ақпараттық жүйенің декомпозициясы, ал модуль - бағдарлама декомпозициясы. </a:t>
            </a:r>
            <a:endParaRPr lang="ru-RU" sz="2000" dirty="0">
              <a:latin typeface="Times New Roman" pitchFamily="18" charset="0"/>
              <a:cs typeface="Times New Roman" pitchFamily="18" charset="0"/>
            </a:endParaRPr>
          </a:p>
          <a:p>
            <a:pPr algn="ctr"/>
            <a:r>
              <a:rPr lang="kk-KZ" sz="2000" dirty="0">
                <a:latin typeface="Times New Roman" pitchFamily="18" charset="0"/>
                <a:cs typeface="Times New Roman" pitchFamily="18" charset="0"/>
              </a:rPr>
              <a:t>Ішкі жүйе мен модуль арасындағы байланыс эжалпы түрде 1: N қатынасымен көрсетіледі, мұндағы бір ішкі жүйені бірнеше модуль көрсетуі мүмкін. Кең тарала қоймаған, бірақ жиі кездесетін қатынас ол 1 : 1, бұл бір ішкі жүйеге бір модуль сәйкес болған кезде көрсетіледі. Бір ішкі жүйе  ішіндегі жоғары еңгейлді байланыс пен әр түрлі ішкі жүйелер арасындағы төменгі деңгейлі ішкі жүйені қамтамасыз ету мақсатында қызметтерді бөлуге қатысы бар декомпозиция жүйесі бойынша анықталған критерияларымен жетекшілік ету қажет. Көрсетілген критериялдарды қатаң/әлсіз байланыс критериялары деп атайды.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068182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463014"/>
            <a:ext cx="4996261" cy="2862322"/>
          </a:xfrm>
          <a:prstGeom prst="rect">
            <a:avLst/>
          </a:prstGeom>
        </p:spPr>
        <p:txBody>
          <a:bodyPr wrap="square">
            <a:spAutoFit/>
          </a:bodyPr>
          <a:lstStyle/>
          <a:p>
            <a:r>
              <a:rPr lang="kk-KZ" sz="2000" i="1" dirty="0"/>
              <a:t>Қатаң/әлсіз критерияларының мамандануы. </a:t>
            </a:r>
            <a:endParaRPr lang="ru-RU" sz="2000" dirty="0"/>
          </a:p>
          <a:p>
            <a:pPr marL="285750" indent="-285750">
              <a:buFont typeface="Wingdings" pitchFamily="2" charset="2"/>
              <a:buChar char="Ø"/>
            </a:pPr>
            <a:r>
              <a:rPr lang="kk-KZ" sz="2000" i="1" dirty="0"/>
              <a:t>Біріктірілген / құрамды объект</a:t>
            </a:r>
            <a:r>
              <a:rPr lang="kk-KZ" sz="2000" i="1" dirty="0" smtClean="0"/>
              <a:t>.</a:t>
            </a:r>
            <a:endParaRPr lang="en-US" sz="2000" i="1" dirty="0" smtClean="0"/>
          </a:p>
          <a:p>
            <a:pPr marL="285750" indent="-285750">
              <a:buFont typeface="Wingdings" pitchFamily="2" charset="2"/>
              <a:buChar char="Ø"/>
            </a:pPr>
            <a:r>
              <a:rPr lang="kk-KZ" sz="2000" i="1" dirty="0"/>
              <a:t>Географиялық орналасуы.</a:t>
            </a:r>
            <a:endParaRPr lang="ru-RU" sz="2000" dirty="0"/>
          </a:p>
          <a:p>
            <a:pPr marL="285750" indent="-285750">
              <a:buFont typeface="Wingdings" pitchFamily="2" charset="2"/>
              <a:buChar char="Ø"/>
            </a:pPr>
            <a:r>
              <a:rPr lang="kk-KZ" sz="2000" i="1" dirty="0"/>
              <a:t>Клиенттер мен серверлер.</a:t>
            </a:r>
            <a:r>
              <a:rPr lang="kk-KZ" sz="2000" dirty="0"/>
              <a:t> </a:t>
            </a:r>
            <a:endParaRPr lang="en-US" sz="2000" dirty="0" smtClean="0"/>
          </a:p>
          <a:p>
            <a:pPr marL="285750" indent="-285750">
              <a:buFont typeface="Wingdings" pitchFamily="2" charset="2"/>
              <a:buChar char="Ø"/>
            </a:pPr>
            <a:r>
              <a:rPr lang="kk-KZ" sz="2000" i="1" dirty="0"/>
              <a:t>Қолданушы интерфейсі.</a:t>
            </a:r>
            <a:endParaRPr lang="ru-RU" sz="2000" dirty="0"/>
          </a:p>
          <a:p>
            <a:pPr marL="285750" indent="-285750">
              <a:buFont typeface="Wingdings" pitchFamily="2" charset="2"/>
              <a:buChar char="Ø"/>
            </a:pPr>
            <a:r>
              <a:rPr lang="kk-KZ" sz="2000" i="1" dirty="0"/>
              <a:t>Сыртқы объектісі бар интерфейс. </a:t>
            </a:r>
            <a:endParaRPr lang="ru-RU" sz="2000" dirty="0"/>
          </a:p>
          <a:p>
            <a:pPr marL="285750" indent="-285750">
              <a:buFont typeface="Wingdings" pitchFamily="2" charset="2"/>
              <a:buChar char="Ø"/>
            </a:pPr>
            <a:r>
              <a:rPr lang="kk-KZ" sz="2000" i="1" dirty="0"/>
              <a:t>Басқару аймағы. </a:t>
            </a:r>
            <a:endParaRPr lang="ru-RU" sz="2000" dirty="0"/>
          </a:p>
          <a:p>
            <a:pPr marL="285750" indent="-285750">
              <a:buFont typeface="Wingdings" pitchFamily="2" charset="2"/>
              <a:buChar char="Ø"/>
            </a:pPr>
            <a:r>
              <a:rPr lang="kk-KZ" sz="2000" i="1" dirty="0"/>
              <a:t>Мазмұн объектісі</a:t>
            </a:r>
            <a:r>
              <a:rPr lang="kk-KZ" sz="2000" i="1" dirty="0" smtClean="0"/>
              <a:t>.</a:t>
            </a:r>
            <a:endParaRPr lang="en-US" sz="2000"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9789" y="586502"/>
            <a:ext cx="3491620" cy="2615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03366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268760"/>
            <a:ext cx="8748464" cy="3416320"/>
          </a:xfrm>
          <a:prstGeom prst="rect">
            <a:avLst/>
          </a:prstGeom>
        </p:spPr>
        <p:txBody>
          <a:bodyPr wrap="square">
            <a:spAutoFit/>
          </a:bodyPr>
          <a:lstStyle/>
          <a:p>
            <a:pPr marL="285750" indent="-285750">
              <a:buFont typeface="Wingdings" pitchFamily="2" charset="2"/>
              <a:buChar char="v"/>
            </a:pPr>
            <a:r>
              <a:rPr lang="kk-KZ" i="1" dirty="0"/>
              <a:t>Біріктірілген / құрамды объект.</a:t>
            </a:r>
            <a:endParaRPr lang="ru-RU" dirty="0"/>
          </a:p>
          <a:p>
            <a:r>
              <a:rPr lang="kk-KZ" dirty="0"/>
              <a:t>Бір және біріктірілген немесе құрамдас объектінің бөліктері болып табылатын объектілерді бір жүйе ішінде араластыру қажет және осы біріктіріліген жүйе ішіне тиесілі емес бөліктерден ажырату керек. </a:t>
            </a:r>
            <a:endParaRPr lang="ru-RU" dirty="0"/>
          </a:p>
          <a:p>
            <a:pPr marL="285750" indent="-285750">
              <a:buFont typeface="Wingdings" pitchFamily="2" charset="2"/>
              <a:buChar char="v"/>
            </a:pPr>
            <a:r>
              <a:rPr lang="kk-KZ" i="1" dirty="0"/>
              <a:t>Географиялық орналасуы.</a:t>
            </a:r>
            <a:endParaRPr lang="ru-RU" dirty="0"/>
          </a:p>
          <a:p>
            <a:r>
              <a:rPr lang="kk-KZ" dirty="0"/>
              <a:t> Егер екі объект физикалық тұрғыдан әр түрлі жүйеге тиісті болуы қажет. Үлестірілгін ортада енгізілген ішкі жүйелер арасындағы қатынас тек хабарлама алмасу арқылы ғана жүзеге асуы мүмкін.</a:t>
            </a:r>
            <a:endParaRPr lang="ru-RU" dirty="0"/>
          </a:p>
          <a:p>
            <a:pPr marL="285750" indent="-285750">
              <a:buFont typeface="Wingdings" pitchFamily="2" charset="2"/>
              <a:buChar char="v"/>
            </a:pPr>
            <a:r>
              <a:rPr lang="kk-KZ" i="1" dirty="0"/>
              <a:t>Клиенттер мен серверлер.</a:t>
            </a:r>
            <a:r>
              <a:rPr lang="kk-KZ" dirty="0"/>
              <a:t> </a:t>
            </a:r>
            <a:endParaRPr lang="ru-RU" dirty="0"/>
          </a:p>
          <a:p>
            <a:r>
              <a:rPr lang="kk-KZ" dirty="0"/>
              <a:t>Клиенттер мен серверлер әр түрлі ішкі жүйелерде болуы керек. Бұл ұсыныс көп жағдайда географиялық түрде бөлу тәрізді болып келеді, себебі клиенттер мен серверлер әр түрлі ортада орналасады</a:t>
            </a:r>
            <a:r>
              <a:rPr lang="kk-KZ" dirty="0" smtClean="0"/>
              <a:t>.</a:t>
            </a:r>
            <a:endParaRPr lang="ru-RU" dirty="0"/>
          </a:p>
        </p:txBody>
      </p:sp>
    </p:spTree>
    <p:extLst>
      <p:ext uri="{BB962C8B-B14F-4D97-AF65-F5344CB8AC3E}">
        <p14:creationId xmlns:p14="http://schemas.microsoft.com/office/powerpoint/2010/main" val="22993689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332656"/>
            <a:ext cx="8676456" cy="4524315"/>
          </a:xfrm>
          <a:prstGeom prst="rect">
            <a:avLst/>
          </a:prstGeom>
        </p:spPr>
        <p:txBody>
          <a:bodyPr wrap="square">
            <a:spAutoFit/>
          </a:bodyPr>
          <a:lstStyle/>
          <a:p>
            <a:pPr marL="285750" indent="-285750">
              <a:buFont typeface="Wingdings" pitchFamily="2" charset="2"/>
              <a:buChar char="v"/>
            </a:pPr>
            <a:r>
              <a:rPr lang="kk-KZ" i="1" dirty="0"/>
              <a:t>Қолданушы интерфейсі.</a:t>
            </a:r>
            <a:endParaRPr lang="ru-RU" dirty="0"/>
          </a:p>
          <a:p>
            <a:r>
              <a:rPr lang="kk-KZ" dirty="0"/>
              <a:t> Әдетте ДК қолданушылары ірі үлестірілген конфигурацияның бөлігі болып табылады, сондықтан қолайлы шешім болып қолданушы интерфейсінің объектілері бір жеке ішкі жүйеде орналасуы керек.  Бұл ұсыныс клиент - сервер жүйесіне қатысты жиі ұсынылатын жағдай болып келеді, өйткені қолданушы интерфейсінің объектісі клиеттік ішкі жүйеде орналасады. </a:t>
            </a:r>
            <a:endParaRPr lang="ru-RU" dirty="0"/>
          </a:p>
          <a:p>
            <a:pPr marL="285750" indent="-285750">
              <a:buFont typeface="Wingdings" pitchFamily="2" charset="2"/>
              <a:buChar char="v"/>
            </a:pPr>
            <a:r>
              <a:rPr lang="kk-KZ" i="1" dirty="0"/>
              <a:t>Сыртқы объектісі бар интерфейс. </a:t>
            </a:r>
            <a:endParaRPr lang="ru-RU" dirty="0"/>
          </a:p>
          <a:p>
            <a:r>
              <a:rPr lang="kk-KZ" dirty="0"/>
              <a:t>Сыртқы объектілердің бір ішкі жүйеге ғана қатысты интерфейсі болуы керек.</a:t>
            </a:r>
            <a:endParaRPr lang="ru-RU" dirty="0"/>
          </a:p>
          <a:p>
            <a:pPr marL="285750" indent="-285750">
              <a:buFont typeface="Wingdings" pitchFamily="2" charset="2"/>
              <a:buChar char="v"/>
            </a:pPr>
            <a:r>
              <a:rPr lang="kk-KZ" i="1" dirty="0"/>
              <a:t>Басқару аймағы. </a:t>
            </a:r>
            <a:endParaRPr lang="ru-RU" dirty="0"/>
          </a:p>
          <a:p>
            <a:r>
              <a:rPr lang="kk-KZ" dirty="0"/>
              <a:t>Басқаратын объект тікелей басқаратын объект интерфейсі бір ішкі жүйеде болуы қажет. </a:t>
            </a:r>
            <a:endParaRPr lang="ru-RU" dirty="0"/>
          </a:p>
          <a:p>
            <a:pPr marL="285750" indent="-285750">
              <a:buFont typeface="Wingdings" pitchFamily="2" charset="2"/>
              <a:buChar char="v"/>
            </a:pPr>
            <a:r>
              <a:rPr lang="kk-KZ" i="1" dirty="0"/>
              <a:t>Мазмұн объектісі.</a:t>
            </a:r>
            <a:endParaRPr lang="ru-RU" dirty="0"/>
          </a:p>
          <a:p>
            <a:r>
              <a:rPr lang="kk-KZ" dirty="0"/>
              <a:t>Мазмұн объектісі одан мәлімет алатын объектілермен қарағанда, оған жаңартулар енгізетін объектілермен өте тығыз байланыста болады. Сондықтан таңдау болған жағдайда мазмұн объектісін жаңартулар енгізетін объектілермен бір ішкі жүйеге орналастырған дұрыс. </a:t>
            </a:r>
            <a:endParaRPr lang="ru-RU" dirty="0"/>
          </a:p>
        </p:txBody>
      </p:sp>
    </p:spTree>
    <p:extLst>
      <p:ext uri="{BB962C8B-B14F-4D97-AF65-F5344CB8AC3E}">
        <p14:creationId xmlns:p14="http://schemas.microsoft.com/office/powerpoint/2010/main" val="978549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9710" y="2204864"/>
            <a:ext cx="8424937"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kk-KZ" sz="4800" b="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Соңы</a:t>
            </a:r>
            <a:endParaRPr lang="ru-RU" sz="4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032275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611560" y="1196752"/>
            <a:ext cx="8229600" cy="4389120"/>
          </a:xfrm>
        </p:spPr>
        <p:txBody>
          <a:bodyPr/>
          <a:lstStyle/>
          <a:p>
            <a:pPr marL="0" indent="0" algn="ctr">
              <a:buNone/>
            </a:pPr>
            <a:r>
              <a:rPr lang="kk-KZ" dirty="0" smtClean="0">
                <a:latin typeface="Times New Roman" pitchFamily="18" charset="0"/>
                <a:cs typeface="Times New Roman" pitchFamily="18" charset="0"/>
              </a:rPr>
              <a:t>Күрделілік - объективті және әр түрлі қасиеттерге ие немесе басқа элементтер үшін бір типті емес болатын көптеген элементтерден тұратын жүйеге тән интегралды қасиет. Жүйені құрайтын элементтер қарапайым қасиеттерге ие болған жағдайда жүйе күрделілігі салыстырмалы түрде жоғары болуы мүмкін, себебі синэргетикалық түрге ие болады. </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1124744"/>
            <a:ext cx="8229600" cy="4389120"/>
          </a:xfrm>
        </p:spPr>
        <p:txBody>
          <a:bodyPr>
            <a:normAutofit fontScale="92500" lnSpcReduction="20000"/>
          </a:bodyPr>
          <a:lstStyle/>
          <a:p>
            <a:pPr marL="0" indent="0" algn="ctr">
              <a:buNone/>
            </a:pPr>
            <a:r>
              <a:rPr lang="kk-KZ" dirty="0" smtClean="0">
                <a:latin typeface="Times New Roman" pitchFamily="18" charset="0"/>
                <a:cs typeface="Times New Roman" pitchFamily="18" charset="0"/>
              </a:rPr>
              <a:t>Бағдарламалық жүйеге айтарлықтай әсер беретін күрделілікпен күресу үшін жүйені бөліктерге бөлудің анықталған қадамын қалыптастыру қажет және осы декомпозиция критерилерінің негізінде жүйенің жалпы архитектурасын  құру қажет. Бағдарламалық ішкі жүйенің арасындағы ақпараттық жүйе мен анықталған интерфейс декомпозициясын орындағаннан кейін әрбір ішкі жүйені тәуелсіз өңдеу керек. </a:t>
            </a:r>
            <a:endParaRPr lang="ru-RU" dirty="0" smtClean="0">
              <a:latin typeface="Times New Roman" pitchFamily="18" charset="0"/>
              <a:cs typeface="Times New Roman" pitchFamily="18" charset="0"/>
            </a:endParaRPr>
          </a:p>
          <a:p>
            <a:pPr algn="ctr">
              <a:buNone/>
            </a:pPr>
            <a:r>
              <a:rPr lang="kk-KZ" dirty="0" smtClean="0">
                <a:latin typeface="Times New Roman" pitchFamily="18" charset="0"/>
                <a:cs typeface="Times New Roman" pitchFamily="18" charset="0"/>
              </a:rPr>
              <a:t>        Сонымен декомпозицияның мәні ақпараттық жүйенің күрделілігін азайту болып  табылады, ал тағайындалуы берілген техникалық талаптар формасындағы мақсатты жүзеге асыру мен оны жақсы түсіну мүмкіндігін қамтамасыз ету. </a:t>
            </a: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80728"/>
            <a:ext cx="8229600" cy="1143000"/>
          </a:xfrm>
        </p:spPr>
        <p:txBody>
          <a:bodyPr>
            <a:noAutofit/>
          </a:bodyPr>
          <a:lstStyle/>
          <a:p>
            <a:pPr algn="ctr"/>
            <a:r>
              <a:rPr lang="kk-KZ" sz="4000" i="1" dirty="0" smtClean="0"/>
              <a:t> </a:t>
            </a:r>
            <a:r>
              <a:rPr lang="ru-RU" sz="4000" dirty="0" smtClean="0"/>
              <a:t/>
            </a:r>
            <a:br>
              <a:rPr lang="ru-RU" sz="4000" dirty="0" smtClean="0"/>
            </a:br>
            <a:r>
              <a:rPr lang="kk-KZ" sz="4000" dirty="0" smtClean="0"/>
              <a:t>Декомпозицияның негізгі критерилары.</a:t>
            </a:r>
            <a:r>
              <a:rPr lang="ru-RU" sz="4000" dirty="0" smtClean="0"/>
              <a:t/>
            </a:r>
            <a:br>
              <a:rPr lang="ru-RU" sz="4000" dirty="0" smtClean="0"/>
            </a:br>
            <a:endParaRPr lang="ru-RU" sz="4000" dirty="0"/>
          </a:p>
        </p:txBody>
      </p:sp>
      <p:sp>
        <p:nvSpPr>
          <p:cNvPr id="3" name="Содержимое 2"/>
          <p:cNvSpPr>
            <a:spLocks noGrp="1"/>
          </p:cNvSpPr>
          <p:nvPr>
            <p:ph idx="1"/>
          </p:nvPr>
        </p:nvSpPr>
        <p:spPr>
          <a:xfrm>
            <a:off x="899592" y="1844824"/>
            <a:ext cx="7467600" cy="4419600"/>
          </a:xfrm>
        </p:spPr>
        <p:txBody>
          <a:bodyPr>
            <a:normAutofit fontScale="85000" lnSpcReduction="10000"/>
          </a:bodyPr>
          <a:lstStyle/>
          <a:p>
            <a:pPr marL="0" indent="0" algn="ctr">
              <a:buNone/>
            </a:pPr>
            <a:r>
              <a:rPr lang="kk-KZ" dirty="0" smtClean="0"/>
              <a:t>Декомпозицияның бүтіннің бөлікке қатысты көптеген арнайы критерилары белгілі. Декомпозицияның критерилары құрамдас болады, яғни басқа критерилардан тұратын және мөлшерлі, - басқа критерилардан тұрмайтын болады.  Сондықтан, мөлшерлі критериларда критерилық базаның енгізілген блоктары , немесе бағдарламалық қамтаманы жобалау теориясында қолданатын критерилық база деп атауға болады. Сонымен құрамды критерилардың критериялық базасы мен құрылу ережелерін білгендіктен, бізге алдын ала белгілі емес топология мен декомпозиция жүйесі үшін арнайы критерилар құруға болады. </a:t>
            </a:r>
            <a:endParaRPr lang="ru-RU" dirty="0" smtClean="0"/>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8229600" cy="1143000"/>
          </a:xfrm>
        </p:spPr>
        <p:txBody>
          <a:bodyPr>
            <a:noAutofit/>
          </a:bodyPr>
          <a:lstStyle/>
          <a:p>
            <a:r>
              <a:rPr lang="kk-KZ" sz="4800" i="1" dirty="0" smtClean="0"/>
              <a:t>Архитектуралық стильдер</a:t>
            </a:r>
            <a:r>
              <a:rPr lang="ru-RU" sz="4800" dirty="0" smtClean="0"/>
              <a:t/>
            </a:r>
            <a:br>
              <a:rPr lang="ru-RU" sz="4800" dirty="0" smtClean="0"/>
            </a:br>
            <a:endParaRPr lang="ru-RU" sz="4800" dirty="0"/>
          </a:p>
        </p:txBody>
      </p:sp>
      <p:sp>
        <p:nvSpPr>
          <p:cNvPr id="3" name="Содержимое 2"/>
          <p:cNvSpPr>
            <a:spLocks noGrp="1"/>
          </p:cNvSpPr>
          <p:nvPr>
            <p:ph idx="1"/>
          </p:nvPr>
        </p:nvSpPr>
        <p:spPr>
          <a:xfrm>
            <a:off x="539552" y="1124744"/>
            <a:ext cx="7539608" cy="4851648"/>
          </a:xfrm>
        </p:spPr>
        <p:txBody>
          <a:bodyPr>
            <a:normAutofit/>
          </a:bodyPr>
          <a:lstStyle/>
          <a:p>
            <a:pPr marL="0" indent="0" algn="ctr">
              <a:buNone/>
            </a:pPr>
            <a:r>
              <a:rPr lang="kk-KZ" dirty="0" smtClean="0"/>
              <a:t>Архитектуралық стиль (подтерн) - анықталған архитектуралық класс тапсырмаларын анықтауға мүмкіндік беретін архитектуралық шешімдер мен концепциялық жинақ. Сонымен, архитектуралық стильдердің туындау себептері нақты типтегі тапсырмаларды шешу үшін жиналған білім мен әдістерді қайтадан қолдануға талпыныс болып табылады. Архитектуралық стильдердің жіктелінуі толық мамандандырылған және жалпы жағдайға оптималды емес жағдай болып табылады.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96752"/>
            <a:ext cx="8229600" cy="1143000"/>
          </a:xfrm>
        </p:spPr>
        <p:txBody>
          <a:bodyPr>
            <a:normAutofit fontScale="90000"/>
          </a:bodyPr>
          <a:lstStyle/>
          <a:p>
            <a:r>
              <a:rPr lang="kk-KZ" sz="3100" dirty="0" smtClean="0">
                <a:solidFill>
                  <a:schemeClr val="tx2">
                    <a:lumMod val="75000"/>
                  </a:schemeClr>
                </a:solidFill>
                <a:latin typeface="Times New Roman" pitchFamily="18" charset="0"/>
                <a:cs typeface="Times New Roman" pitchFamily="18" charset="0"/>
              </a:rPr>
              <a:t>Архитектуралық стильдерді келесі түрде қарастырған айтарлықтай қызық болады:</a:t>
            </a:r>
            <a:r>
              <a:rPr lang="ru-RU" dirty="0" smtClean="0"/>
              <a:t/>
            </a:r>
            <a:br>
              <a:rPr lang="ru-RU" dirty="0" smtClean="0"/>
            </a:br>
            <a:endParaRPr lang="ru-RU" dirty="0"/>
          </a:p>
        </p:txBody>
      </p:sp>
      <p:sp>
        <p:nvSpPr>
          <p:cNvPr id="3" name="Содержимое 2"/>
          <p:cNvSpPr>
            <a:spLocks noGrp="1"/>
          </p:cNvSpPr>
          <p:nvPr>
            <p:ph idx="1"/>
          </p:nvPr>
        </p:nvSpPr>
        <p:spPr>
          <a:xfrm>
            <a:off x="755576" y="1628800"/>
            <a:ext cx="8229600" cy="4389120"/>
          </a:xfrm>
        </p:spPr>
        <p:txBody>
          <a:bodyPr/>
          <a:lstStyle/>
          <a:p>
            <a:pPr lvl="0"/>
            <a:r>
              <a:rPr lang="kk-KZ" sz="2800" dirty="0" smtClean="0">
                <a:latin typeface="Times New Roman" pitchFamily="18" charset="0"/>
                <a:cs typeface="Times New Roman" pitchFamily="18" charset="0"/>
              </a:rPr>
              <a:t>тізбектелген жүйе</a:t>
            </a:r>
            <a:endParaRPr lang="ru-RU" sz="2800" dirty="0" smtClean="0">
              <a:latin typeface="Times New Roman" pitchFamily="18" charset="0"/>
              <a:cs typeface="Times New Roman" pitchFamily="18" charset="0"/>
            </a:endParaRPr>
          </a:p>
          <a:p>
            <a:pPr lvl="0"/>
            <a:r>
              <a:rPr lang="kk-KZ" sz="2800" dirty="0" smtClean="0">
                <a:latin typeface="Times New Roman" pitchFamily="18" charset="0"/>
                <a:cs typeface="Times New Roman" pitchFamily="18" charset="0"/>
              </a:rPr>
              <a:t>параллельді жүйе</a:t>
            </a:r>
            <a:endParaRPr lang="ru-RU" sz="2800" dirty="0" smtClean="0">
              <a:latin typeface="Times New Roman" pitchFamily="18" charset="0"/>
              <a:cs typeface="Times New Roman" pitchFamily="18" charset="0"/>
            </a:endParaRPr>
          </a:p>
          <a:p>
            <a:pPr lvl="0"/>
            <a:r>
              <a:rPr lang="kk-KZ" sz="2800" dirty="0" smtClean="0">
                <a:latin typeface="Times New Roman" pitchFamily="18" charset="0"/>
                <a:cs typeface="Times New Roman" pitchFamily="18" charset="0"/>
              </a:rPr>
              <a:t>үлестірілген жүйе</a:t>
            </a:r>
            <a:endParaRPr lang="ru-RU" sz="2800" dirty="0" smtClean="0">
              <a:latin typeface="Times New Roman" pitchFamily="18" charset="0"/>
              <a:cs typeface="Times New Roman" pitchFamily="18" charset="0"/>
            </a:endParaRPr>
          </a:p>
          <a:p>
            <a:pPr lvl="0"/>
            <a:r>
              <a:rPr lang="kk-KZ" sz="2800" dirty="0" smtClean="0">
                <a:latin typeface="Times New Roman" pitchFamily="18" charset="0"/>
                <a:cs typeface="Times New Roman" pitchFamily="18" charset="0"/>
              </a:rPr>
              <a:t>нақты уақыт жүйелері</a:t>
            </a:r>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39552" y="692696"/>
            <a:ext cx="8229600" cy="5109200"/>
          </a:xfrm>
        </p:spPr>
        <p:txBody>
          <a:bodyPr/>
          <a:lstStyle/>
          <a:p>
            <a:pPr marL="0" indent="0" algn="ctr">
              <a:buNone/>
            </a:pPr>
            <a:r>
              <a:rPr lang="kk-KZ" dirty="0" smtClean="0"/>
              <a:t>Тізбектелген жүйе айтарлықтай жиі кездесетін архитектуралдық стиль.  Қолданушы қажеттілігіне қызмет ететін көптеген іргелі бағдарламалар онымен өзара әрекеттесе отырып әдетте осы архитектура типын қолданады.  Бұл таңқаларлық жағдай болып табылмайды, себебі қолданушымен орындалытын көптеген тапсырмалар тізбектелген болып келеді. Стильдің атауы толығымен оның мәнін мінездейді: бағдарламаның орындалу процесі қатаң түрде тізбектелген. </a:t>
            </a:r>
            <a:endParaRPr lang="ru-RU"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1" y="404664"/>
            <a:ext cx="3682751" cy="5333561"/>
          </a:xfrm>
        </p:spPr>
        <p:txBody>
          <a:bodyPr/>
          <a:lstStyle/>
          <a:p>
            <a:pPr marL="0" indent="0" algn="ctr">
              <a:buNone/>
            </a:pPr>
            <a:r>
              <a:rPr lang="kk-KZ" dirty="0" smtClean="0"/>
              <a:t>Параллельді жүйе кең таралмаған, бірақ компьютерлік аппаратура қуатының ұлғаюымен кең танымалдылыққа ие болып келе жатқан  архитектуралық стиль. </a:t>
            </a:r>
            <a:endParaRPr lang="ru-RU" dirty="0" smtClean="0"/>
          </a:p>
          <a:p>
            <a:pPr marL="0" indent="0">
              <a:buNone/>
            </a:pPr>
            <a:endParaRPr lang="ru-RU"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6096" y="620688"/>
            <a:ext cx="3456384" cy="2588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733599" y="332656"/>
            <a:ext cx="4114800" cy="5325224"/>
          </a:xfrm>
        </p:spPr>
        <p:txBody>
          <a:bodyPr/>
          <a:lstStyle/>
          <a:p>
            <a:pPr marL="0" indent="0" algn="ctr">
              <a:buNone/>
            </a:pPr>
            <a:r>
              <a:rPr lang="kk-KZ" dirty="0" smtClean="0">
                <a:latin typeface="Times New Roman" pitchFamily="18" charset="0"/>
                <a:cs typeface="Times New Roman" pitchFamily="18" charset="0"/>
              </a:rPr>
              <a:t>Үлестірілген жүйе архитектуралық стилі глобалды жүйелердің қолданысқа енуі мен бизнесстердің үлкеюіне байланысты айтарлықтай кең таралған болып келеді.</a:t>
            </a:r>
            <a:endParaRPr lang="ru-RU" dirty="0" smtClean="0">
              <a:latin typeface="Times New Roman" pitchFamily="18" charset="0"/>
              <a:cs typeface="Times New Roman" pitchFamily="18" charset="0"/>
            </a:endParaRPr>
          </a:p>
          <a:p>
            <a:endParaRPr lang="ru-RU"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2656"/>
            <a:ext cx="3888432"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rmal">
  <a:themeElements>
    <a:clrScheme name="Thermal">
      <a:dk1>
        <a:srgbClr val="4D5B6B"/>
      </a:dk1>
      <a:lt1>
        <a:srgbClr val="FFFFFF"/>
      </a:lt1>
      <a:dk2>
        <a:srgbClr val="675D59"/>
      </a:dk2>
      <a:lt2>
        <a:srgbClr val="E8DED8"/>
      </a:lt2>
      <a:accent1>
        <a:srgbClr val="FF7605"/>
      </a:accent1>
      <a:accent2>
        <a:srgbClr val="7F7F7F"/>
      </a:accent2>
      <a:accent3>
        <a:srgbClr val="7F5185"/>
      </a:accent3>
      <a:accent4>
        <a:srgbClr val="89AAD3"/>
      </a:accent4>
      <a:accent5>
        <a:srgbClr val="8F5B4B"/>
      </a:accent5>
      <a:accent6>
        <a:srgbClr val="C84340"/>
      </a:accent6>
      <a:hlink>
        <a:srgbClr val="89AAD3"/>
      </a:hlink>
      <a:folHlink>
        <a:srgbClr val="795185"/>
      </a:folHlink>
    </a:clrScheme>
    <a:fontScheme name="Thermal">
      <a:maj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erma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3175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63500" dist="38100" dir="8100000" rotWithShape="0">
              <a:srgbClr val="000000">
                <a:alpha val="45000"/>
              </a:srgbClr>
            </a:outerShdw>
          </a:effectLst>
        </a:effectStyle>
        <a:effectStyle>
          <a:effectLst>
            <a:outerShdw blurRad="101600" dist="63500" dir="8100000" rotWithShape="0">
              <a:srgbClr val="000000">
                <a:alpha val="40000"/>
              </a:srgbClr>
            </a:outerShdw>
          </a:effectLst>
          <a:scene3d>
            <a:camera prst="orthographicFront">
              <a:rot lat="0" lon="0" rev="0"/>
            </a:camera>
            <a:lightRig rig="threePt" dir="t">
              <a:rot lat="0" lon="0" rev="3000000"/>
            </a:lightRig>
          </a:scene3d>
          <a:sp3d>
            <a:bevelT h="19050"/>
          </a:sp3d>
        </a:effectStyle>
      </a:effectStyleLst>
      <a:bgFillStyleLst>
        <a:solidFill>
          <a:schemeClr val="phClr"/>
        </a:solidFill>
        <a:gradFill rotWithShape="1">
          <a:gsLst>
            <a:gs pos="0">
              <a:schemeClr val="phClr">
                <a:tint val="100000"/>
                <a:lumMod val="125000"/>
              </a:schemeClr>
            </a:gs>
            <a:gs pos="55000">
              <a:schemeClr val="phClr">
                <a:shade val="100000"/>
                <a:satMod val="100000"/>
                <a:lumMod val="100000"/>
              </a:schemeClr>
            </a:gs>
            <a:gs pos="100000">
              <a:schemeClr val="phClr">
                <a:shade val="90000"/>
                <a:satMod val="300000"/>
                <a:lumMod val="95000"/>
              </a:schemeClr>
            </a:gs>
          </a:gsLst>
          <a:lin ang="5400000" scaled="0"/>
        </a:gradFill>
        <a:blipFill>
          <a:blip xmlns:r="http://schemas.openxmlformats.org/officeDocument/2006/relationships" r:embed="rId1">
            <a:duotone>
              <a:schemeClr val="phClr">
                <a:shade val="80000"/>
              </a:schemeClr>
              <a:schemeClr val="phClr">
                <a:tint val="98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Термический</Template>
  <TotalTime>42</TotalTime>
  <Words>865</Words>
  <Application>Microsoft Office PowerPoint</Application>
  <PresentationFormat>Экран (4:3)</PresentationFormat>
  <Paragraphs>45</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Thermal</vt:lpstr>
      <vt:lpstr>Декомпозиция критерилерінің деңгейлері Архитектуралық стильдер, жобалау </vt:lpstr>
      <vt:lpstr>Презентация PowerPoint</vt:lpstr>
      <vt:lpstr>Презентация PowerPoint</vt:lpstr>
      <vt:lpstr>  Декомпозицияның негізгі критерилары. </vt:lpstr>
      <vt:lpstr>Архитектуралық стильдер </vt:lpstr>
      <vt:lpstr>Архитектуралық стильдерді келесі түрде қарастырған айтарлықтай қызық болады: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Декомпозиция критерилерінің деңгейлері Архитектуралық стильдер </dc:title>
  <dc:creator>Balnur</dc:creator>
  <cp:lastModifiedBy>User</cp:lastModifiedBy>
  <cp:revision>8</cp:revision>
  <dcterms:created xsi:type="dcterms:W3CDTF">2014-10-20T18:36:10Z</dcterms:created>
  <dcterms:modified xsi:type="dcterms:W3CDTF">2014-11-11T17:49:27Z</dcterms:modified>
</cp:coreProperties>
</file>